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7FFD9FB2_738A7377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147327921" r:id="rId3"/>
    <p:sldId id="2147327922" r:id="rId4"/>
    <p:sldId id="2147327951" r:id="rId5"/>
    <p:sldId id="2134806396" r:id="rId6"/>
    <p:sldId id="2147327923" r:id="rId7"/>
    <p:sldId id="2147327924" r:id="rId8"/>
    <p:sldId id="2147327926" r:id="rId9"/>
    <p:sldId id="2147327927" r:id="rId10"/>
    <p:sldId id="2147327928" r:id="rId11"/>
    <p:sldId id="214732792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C2385C-96E2-1002-8A68-599F4C1A839C}" name="Mary Nickel-Nguy" initials="MN" userId="liSl6vA2q09DkUUoplstKdvo0koSv0xbEz4c+mTLC2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C42403-9385-4D9B-B12C-58E285A1E44E}" v="2" dt="2024-05-09T19:30:54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24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Nickel-Nguy" clId="Web-{AFC42403-9385-4D9B-B12C-58E285A1E44E}"/>
    <pc:docChg chg="mod">
      <pc:chgData name="Mary Nickel-Nguy" userId="" providerId="" clId="Web-{AFC42403-9385-4D9B-B12C-58E285A1E44E}" dt="2024-05-09T19:30:54.514" v="1"/>
      <pc:docMkLst>
        <pc:docMk/>
      </pc:docMkLst>
      <pc:sldChg chg="addCm">
        <pc:chgData name="Mary Nickel-Nguy" userId="" providerId="" clId="Web-{AFC42403-9385-4D9B-B12C-58E285A1E44E}" dt="2024-05-09T19:30:54.514" v="1"/>
        <pc:sldMkLst>
          <pc:docMk/>
          <pc:sldMk cId="1938453367" sldId="21473279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y Nickel-Nguy" userId="" providerId="" clId="Web-{AFC42403-9385-4D9B-B12C-58E285A1E44E}" dt="2024-05-09T19:30:54.514" v="1"/>
              <pc2:cmMkLst xmlns:pc2="http://schemas.microsoft.com/office/powerpoint/2019/9/main/command">
                <pc:docMk/>
                <pc:sldMk cId="1938453367" sldId="2147327922"/>
                <pc2:cmMk id="{BFB17246-6919-42DA-80C7-74CFAC7E85CF}"/>
              </pc2:cmMkLst>
            </pc226:cmChg>
          </p:ext>
        </pc:extLst>
      </pc:sldChg>
    </pc:docChg>
  </pc:docChgLst>
</pc:chgInfo>
</file>

<file path=ppt/comments/modernComment_7FFD9FB2_738A73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B17246-6919-42DA-80C7-74CFAC7E85CF}" authorId="{6DC2385C-96E2-1002-8A68-599F4C1A839C}" created="2024-05-09T19:30:54.514">
    <pc:sldMkLst xmlns:pc="http://schemas.microsoft.com/office/powerpoint/2013/main/command">
      <pc:docMk/>
      <pc:sldMk cId="1938453367" sldId="2147327922"/>
    </pc:sldMkLst>
    <p188:txBody>
      <a:bodyPr/>
      <a:lstStyle/>
      <a:p>
        <a:r>
          <a:rPr lang="en-US"/>
          <a:t>The bottom is fuzzy.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C3D8A-7B2E-5E41-8E42-7D4FF6A1953A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C3871-0E96-6341-A51F-C3DE62C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1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DH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92DE8-9D56-4443-BA1B-6CD03D87422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6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hyperlink" Target="mailto:jgeiler@cfha.net" TargetMode="External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1.jpg"/><Relationship Id="rId17" Type="http://schemas.openxmlformats.org/officeDocument/2006/relationships/hyperlink" Target="mailto:dvhernandez@cfha.net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10.jpg"/><Relationship Id="rId5" Type="http://schemas.openxmlformats.org/officeDocument/2006/relationships/hyperlink" Target="mailto:elind@pbgh.org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9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8.jpg"/><Relationship Id="rId14" Type="http://schemas.openxmlformats.org/officeDocument/2006/relationships/hyperlink" Target="mailto:fskaggs@pbgh.org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CD8-87F9-8139-2626-6001C5E39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B4DC5-2D4D-141E-5A92-683AC0E69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61D8E-1BAF-7F6A-35F0-4FDB7E3A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E9C85-F4AA-855E-B86E-86EA6783F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8A5E-0516-59B8-6385-EB499F22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3A01-C334-9C37-48B3-17930079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708C2-9394-3E74-4CC4-5A1EFB925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A321-BB56-E095-846B-5BA7725B2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14D07-5115-0507-17AE-1F6DA458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6536-B292-2DDC-44D7-CBF68C01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5801A-BE0B-2B8D-D4BD-B7F2D89D8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73AEF-3551-860C-6575-C4C51B830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442A0-25A4-A2EE-CD1E-F54BD9E7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22022-F98B-280C-CB49-2D4B90E5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7EF5D-CC02-1E9B-2C9A-820007FB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16187B35-06BA-167E-F431-7DAAA7F64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35"/>
          <a:stretch/>
        </p:blipFill>
        <p:spPr>
          <a:xfrm>
            <a:off x="0" y="0"/>
            <a:ext cx="869926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6608618" y="0"/>
            <a:ext cx="5583382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1406" y="1575653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9228" y="4207080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21406" y="828161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7021407" y="4045212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7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85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6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59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5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0966-560D-96B5-ECCE-66697956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D7682-0501-49E2-2C4D-AF09BEC62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8AB0-DF2F-0FC6-CD20-108942CA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4D7B-05C5-A516-7699-E8A101A7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B9FF-C075-F537-BD0D-25C21B51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3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4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68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27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1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CalHIVE BHI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362754" y="6400231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021240" y="1610250"/>
            <a:ext cx="23574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Director,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Transformation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9607989" y="5044817"/>
            <a:ext cx="1684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Senior Manager,</a:t>
            </a:r>
          </a:p>
          <a:p>
            <a:pPr algn="l"/>
            <a:r>
              <a:rPr lang="en-US" sz="1200" dirty="0"/>
              <a:t>Care Transformation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9543589" y="3408713"/>
            <a:ext cx="1924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Manager, </a:t>
            </a:r>
          </a:p>
          <a:p>
            <a:pPr algn="l"/>
            <a:r>
              <a:rPr lang="en-US" sz="1200" dirty="0"/>
              <a:t>Care Transformation Events and Learning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9582066" y="1736095"/>
            <a:ext cx="171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Manager, </a:t>
            </a:r>
          </a:p>
          <a:p>
            <a:pPr algn="l"/>
            <a:r>
              <a:rPr lang="en-US" sz="1200" dirty="0"/>
              <a:t>Data Analytics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5750705" y="1594861"/>
            <a:ext cx="2229062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1" dirty="0"/>
              <a:t>CalHIVE BHI Director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 Director,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Transformation 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4432404" y="1168158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8352744" y="1218597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8286242" y="297557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329" y="1610250"/>
            <a:ext cx="1366226" cy="124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35" y="5001635"/>
            <a:ext cx="1417264" cy="1275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1675715"/>
            <a:ext cx="1366227" cy="1243266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8995" y="1596186"/>
            <a:ext cx="1371230" cy="13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432" t="5414"/>
          <a:stretch/>
        </p:blipFill>
        <p:spPr>
          <a:xfrm>
            <a:off x="8210836" y="3318526"/>
            <a:ext cx="1371230" cy="1275537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8214840-B0AD-5495-4256-1DA05F4DAB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12378" y="4929487"/>
            <a:ext cx="1366226" cy="1366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A6A41-5CF0-F23A-AEF0-03FA4D155AF8}"/>
              </a:ext>
            </a:extLst>
          </p:cNvPr>
          <p:cNvSpPr txBox="1"/>
          <p:nvPr userDrawn="1"/>
        </p:nvSpPr>
        <p:spPr>
          <a:xfrm>
            <a:off x="5903796" y="5082000"/>
            <a:ext cx="2041055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Felicia Skaggs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Behavioral Health Integration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4"/>
              </a:rPr>
              <a:t>fskaggs@pbgh.org</a:t>
            </a:r>
            <a:endParaRPr lang="en-US" sz="12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CA1BC-F8BA-36DF-E417-2591BF2994FB}"/>
              </a:ext>
            </a:extLst>
          </p:cNvPr>
          <p:cNvSpPr txBox="1"/>
          <p:nvPr userDrawn="1"/>
        </p:nvSpPr>
        <p:spPr>
          <a:xfrm>
            <a:off x="880749" y="1200878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Program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37633-8C02-8ED4-893D-F11CE47D89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6068" y="3331735"/>
            <a:ext cx="1371231" cy="1371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6EAD0-B10D-B611-0A1A-6682349954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78652" y="3274723"/>
            <a:ext cx="1366226" cy="1366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AF1172-CBEE-150C-7023-423422EB104F}"/>
              </a:ext>
            </a:extLst>
          </p:cNvPr>
          <p:cNvSpPr txBox="1"/>
          <p:nvPr userDrawn="1"/>
        </p:nvSpPr>
        <p:spPr>
          <a:xfrm>
            <a:off x="5760225" y="3255954"/>
            <a:ext cx="204105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Daniela Vela Hernandez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CFHA Technical Assistance Associate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7"/>
              </a:rPr>
              <a:t>dvhernandez@cfha.net</a:t>
            </a:r>
            <a:r>
              <a:rPr lang="en-US" sz="1200" dirty="0">
                <a:cs typeface="Calibri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E3764-EEFF-2F37-12C9-9E58062DA928}"/>
              </a:ext>
            </a:extLst>
          </p:cNvPr>
          <p:cNvSpPr txBox="1"/>
          <p:nvPr userDrawn="1"/>
        </p:nvSpPr>
        <p:spPr>
          <a:xfrm>
            <a:off x="2021240" y="3361590"/>
            <a:ext cx="2041055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Julie Geiler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CFHA Technical Assistance Associate &amp; Policy Coordinator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8"/>
              </a:rPr>
              <a:t>jgeiler@cfha.net</a:t>
            </a:r>
            <a:r>
              <a:rPr lang="en-US" sz="1200" dirty="0">
                <a:cs typeface="Calibri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9C1485-3606-EB20-6EF0-29736F7CA8CA}"/>
              </a:ext>
            </a:extLst>
          </p:cNvPr>
          <p:cNvSpPr txBox="1"/>
          <p:nvPr userDrawn="1"/>
        </p:nvSpPr>
        <p:spPr>
          <a:xfrm>
            <a:off x="917129" y="3013041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Clinical Advisor</a:t>
            </a:r>
          </a:p>
        </p:txBody>
      </p:sp>
    </p:spTree>
    <p:extLst>
      <p:ext uri="{BB962C8B-B14F-4D97-AF65-F5344CB8AC3E}">
        <p14:creationId xmlns:p14="http://schemas.microsoft.com/office/powerpoint/2010/main" val="518394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0DCD70-DA3F-9847-B3CF-04B35F0ABB4F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BE9E23-78A3-CA43-B9E4-713A5B4C5087}"/>
              </a:ext>
            </a:extLst>
          </p:cNvPr>
          <p:cNvCxnSpPr/>
          <p:nvPr userDrawn="1"/>
        </p:nvCxnSpPr>
        <p:spPr>
          <a:xfrm>
            <a:off x="479110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299" y="1333381"/>
            <a:ext cx="10505469" cy="2215991"/>
          </a:xfrm>
        </p:spPr>
        <p:txBody>
          <a:bodyPr wrap="square">
            <a:spAutoFit/>
          </a:bodyPr>
          <a:lstStyle>
            <a:lvl1pPr marL="288925" indent="-288925">
              <a:buClr>
                <a:srgbClr val="ED972D"/>
              </a:buClr>
              <a:tabLst/>
              <a:defRPr sz="2400"/>
            </a:lvl1pPr>
            <a:lvl2pPr marL="803275" indent="-288925">
              <a:buClr>
                <a:srgbClr val="ED972D"/>
              </a:buClr>
              <a:tabLst/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800"/>
            </a:lvl4pPr>
            <a:lvl5pPr>
              <a:buClr>
                <a:srgbClr val="ED972D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2357" y="249124"/>
            <a:ext cx="10505843" cy="85202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94D8B6-C25F-4274-9C8D-0667B781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8414"/>
            <a:ext cx="487293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A97A7C-D84C-5C4F-B650-8DF82D91E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10697792" y="6476418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58D3A-1053-8A48-BD94-40856C94A5F1}"/>
              </a:ext>
            </a:extLst>
          </p:cNvPr>
          <p:cNvSpPr/>
          <p:nvPr userDrawn="1"/>
        </p:nvSpPr>
        <p:spPr>
          <a:xfrm>
            <a:off x="11699065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4FDDF9-4790-D74E-BA24-31D376DD0A7D}"/>
              </a:ext>
            </a:extLst>
          </p:cNvPr>
          <p:cNvCxnSpPr/>
          <p:nvPr userDrawn="1"/>
        </p:nvCxnSpPr>
        <p:spPr>
          <a:xfrm>
            <a:off x="12178175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7510" y="814833"/>
            <a:ext cx="9836820" cy="81237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0366" y="1750946"/>
            <a:ext cx="4828825" cy="3170099"/>
          </a:xfrm>
        </p:spPr>
        <p:txBody>
          <a:bodyPr>
            <a:spAutoFit/>
          </a:bodyPr>
          <a:lstStyle>
            <a:lvl1pPr>
              <a:buClr>
                <a:srgbClr val="ED972D"/>
              </a:buClr>
              <a:defRPr sz="2000"/>
            </a:lvl1pPr>
            <a:lvl2pPr>
              <a:buClr>
                <a:srgbClr val="ED972D"/>
              </a:buClr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600"/>
            </a:lvl4pPr>
            <a:lvl5pPr>
              <a:buClr>
                <a:srgbClr val="ED972D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5625505" y="1750946"/>
            <a:ext cx="4828825" cy="3170099"/>
          </a:xfrm>
        </p:spPr>
        <p:txBody>
          <a:bodyPr>
            <a:spAutoFit/>
          </a:bodyPr>
          <a:lstStyle>
            <a:lvl1pPr>
              <a:buClr>
                <a:srgbClr val="ED972D"/>
              </a:buClr>
              <a:defRPr sz="2000"/>
            </a:lvl1pPr>
            <a:lvl2pPr>
              <a:buClr>
                <a:srgbClr val="ED972D"/>
              </a:buClr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600"/>
            </a:lvl4pPr>
            <a:lvl5pPr>
              <a:buClr>
                <a:srgbClr val="ED972D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99066" y="6488414"/>
            <a:ext cx="469501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F7D1D4-2779-BC4F-89F0-F1DF45F3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617510" y="274998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9030" y="1964446"/>
            <a:ext cx="10016092" cy="2215991"/>
          </a:xfrm>
        </p:spPr>
        <p:txBody>
          <a:bodyPr>
            <a:spAutoFit/>
          </a:bodyPr>
          <a:lstStyle>
            <a:lvl1pPr marL="288925" indent="-288925">
              <a:buClr>
                <a:srgbClr val="ED972D"/>
              </a:buClr>
              <a:tabLst/>
              <a:defRPr sz="2400"/>
            </a:lvl1pPr>
            <a:lvl2pPr marL="803275" indent="-288925">
              <a:buClr>
                <a:srgbClr val="ED972D"/>
              </a:buClr>
              <a:tabLst/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800"/>
            </a:lvl4pPr>
            <a:lvl5pPr>
              <a:buClr>
                <a:srgbClr val="ED972D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55847" y="983220"/>
            <a:ext cx="10016448" cy="85202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99F6F8-091D-4755-8DF5-5EEA2F26248D}"/>
              </a:ext>
            </a:extLst>
          </p:cNvPr>
          <p:cNvSpPr/>
          <p:nvPr userDrawn="1"/>
        </p:nvSpPr>
        <p:spPr>
          <a:xfrm>
            <a:off x="11699065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59BCE5-AFB9-49A5-A4E3-893029C398A9}"/>
              </a:ext>
            </a:extLst>
          </p:cNvPr>
          <p:cNvCxnSpPr/>
          <p:nvPr userDrawn="1"/>
        </p:nvCxnSpPr>
        <p:spPr>
          <a:xfrm>
            <a:off x="12178175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0949123-D32D-432A-800E-3C23A5F5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66" y="6488414"/>
            <a:ext cx="469501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21E02-A384-E844-8B2B-D3DC20A58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655847" y="295624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39DE-2213-79BA-31C2-3796B9AD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B4190-D40A-8D70-9A9C-AD5770581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429FE-2168-472D-39BF-13E56DD6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9D13D-35D6-8F8F-ADFE-29FCB98D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F4D9-7886-9759-06AD-D230DC42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1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7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266252" tIns="33281" rIns="66563" bIns="3328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sz="233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27156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141622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9" y="6400232"/>
            <a:ext cx="546408" cy="20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764" smtClean="0"/>
              <a:pPr marL="0" marR="0" lvl="0" indent="0" algn="l" defTabSz="665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4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1" y="6383868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0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2">
            <a:extLst>
              <a:ext uri="{FF2B5EF4-FFF2-40B4-BE49-F238E27FC236}">
                <a16:creationId xmlns:a16="http://schemas.microsoft.com/office/drawing/2014/main" id="{1CBAD176-568A-B8B9-73EA-6882AACE81A8}"/>
              </a:ext>
            </a:extLst>
          </p:cNvPr>
          <p:cNvSpPr/>
          <p:nvPr userDrawn="1"/>
        </p:nvSpPr>
        <p:spPr>
          <a:xfrm>
            <a:off x="461819" y="326764"/>
            <a:ext cx="5408661" cy="6051176"/>
          </a:xfrm>
          <a:prstGeom prst="round2DiagRect">
            <a:avLst>
              <a:gd name="adj1" fmla="val 0"/>
              <a:gd name="adj2" fmla="val 26118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115" t="159" r="-44423" b="-1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588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65" b="0" i="0">
                <a:solidFill>
                  <a:srgbClr val="0C234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rgbClr val="948982"/>
                </a:solidFill>
                <a:latin typeface="Work Sans Medium"/>
                <a:cs typeface="Work Sans Medium"/>
              </a:defRPr>
            </a:lvl1pPr>
          </a:lstStyle>
          <a:p>
            <a:pPr marL="11206">
              <a:spcBef>
                <a:spcPts val="13"/>
              </a:spcBef>
              <a:tabLst>
                <a:tab pos="1895576" algn="l"/>
              </a:tabLst>
            </a:pPr>
            <a:r>
              <a:rPr lang="en-US" dirty="0"/>
              <a:t>©</a:t>
            </a:r>
            <a:r>
              <a:rPr lang="en-US" spc="-9" dirty="0"/>
              <a:t> </a:t>
            </a:r>
            <a:r>
              <a:rPr lang="en-US" dirty="0"/>
              <a:t>Purchaser</a:t>
            </a:r>
            <a:r>
              <a:rPr lang="en-US" spc="-22" dirty="0"/>
              <a:t> </a:t>
            </a:r>
            <a:r>
              <a:rPr lang="en-US" dirty="0"/>
              <a:t>Business</a:t>
            </a:r>
            <a:r>
              <a:rPr lang="en-US" spc="-9" dirty="0"/>
              <a:t> </a:t>
            </a:r>
            <a:r>
              <a:rPr lang="en-US" dirty="0"/>
              <a:t>Group</a:t>
            </a:r>
            <a:r>
              <a:rPr lang="en-US" spc="-4" dirty="0"/>
              <a:t> </a:t>
            </a:r>
            <a:r>
              <a:rPr lang="en-US" dirty="0"/>
              <a:t>on</a:t>
            </a:r>
            <a:r>
              <a:rPr lang="en-US" spc="-4" dirty="0"/>
              <a:t> </a:t>
            </a:r>
            <a:r>
              <a:rPr lang="en-US" spc="-9" dirty="0"/>
              <a:t>Health</a:t>
            </a:r>
            <a:r>
              <a:rPr lang="en-US" dirty="0"/>
              <a:t>	</a:t>
            </a:r>
            <a:r>
              <a:rPr lang="en-US" sz="1059" spc="-44" dirty="0"/>
              <a:t>|</a:t>
            </a:r>
            <a:endParaRPr lang="en-US" sz="105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948982"/>
                </a:solidFill>
                <a:latin typeface="Work Sans Medium"/>
                <a:cs typeface="Work Sans Medium"/>
              </a:defRPr>
            </a:lvl1pPr>
          </a:lstStyle>
          <a:p>
            <a:pPr marL="11206">
              <a:spcBef>
                <a:spcPts val="31"/>
              </a:spcBef>
            </a:pPr>
            <a:r>
              <a:rPr lang="en-US" dirty="0"/>
              <a:t>Page</a:t>
            </a:r>
            <a:r>
              <a:rPr lang="en-US" spc="-4" dirty="0"/>
              <a:t> </a:t>
            </a:r>
            <a:fld id="{81D60167-4931-47E6-BA6A-407CBD079E47}" type="slidenum">
              <a:rPr smtClean="0"/>
              <a:pPr marL="11206">
                <a:spcBef>
                  <a:spcPts val="31"/>
                </a:spcBef>
              </a:pPr>
              <a:t>‹#›</a:t>
            </a:fld>
            <a:r>
              <a:rPr spc="-4" dirty="0"/>
              <a:t> </a:t>
            </a:r>
            <a:r>
              <a:rPr dirty="0"/>
              <a:t>of</a:t>
            </a:r>
            <a:r>
              <a:rPr spc="-26" dirty="0"/>
              <a:t> </a:t>
            </a:r>
            <a:r>
              <a:rPr spc="-44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1556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F85A-9808-6602-55C2-C43C4A8B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4AE05-F1B9-4FAE-498B-A004499EF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EB61C-D1FC-0312-E6E6-C97DA730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FF53-EB2C-66D2-2E3E-0432346F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BA4CD-A3D5-FFDD-0B1B-107E82098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EFF46-EF38-808F-901D-79EDFDC6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E050-E884-BF58-E234-377F97A80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2C7A4-6341-0E5F-7587-5AA61999E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5B3A9-4A14-010A-3A6C-4E7432F06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3A9B6-DFDC-A1C5-9BF5-2E257C5BB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ADEA4-996F-E1BC-D149-1338FB1F2C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AA55C-A23C-6C1B-F516-96836E43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E5A26-9A1A-A20C-F3A7-2173E76E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A29D1-C14A-DE41-9D2B-F692549C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1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1195-5639-50DF-18A0-36881A3B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DDE40-EE9D-44A3-753F-56BEF6D4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0630B-75DA-E79B-41D6-70ACFF65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A2354-24EF-A7A7-6871-0E46D6B2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2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9A09D-6E62-69BB-61C4-F9BB86B52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E79D1-D598-1AF7-390C-B88A7AAF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1EAA3-DC80-9B9F-8F28-B621DB93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9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59E2-9A18-6CB7-3E3A-A48C5469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73A9-E108-E90C-2D39-AA98F9DF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182ED-1F73-2991-D574-EBB23205F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619E0-5394-3ED4-45FA-5A648B62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F3943-2B71-51E0-2F0C-BA93DA17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8C13A-776A-EA72-2200-E20F7508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5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F7AC-F028-3931-A8A0-5014E613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75D2-B18B-1E08-5663-B012EAD70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051F5-EFDA-4915-7689-18514F621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CBFF8-3186-28E5-2F6A-9CA6AE70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FCC08-757C-EDDF-44CB-EA85606C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7C192-A7B1-C6DE-CFB2-B9F488BC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9FF87-2C50-1DB2-CF43-A19EE0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4B56D-BB4E-0F5A-D92A-990EE0B13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23D2-C529-25D6-8B82-7937DE60A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E2754-8CBD-4978-9E9D-F43E371B474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6E01A-EA11-03DC-45AC-0F806A311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A2052-BD6D-7F80-5C04-5F0C836CE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4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7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7FFD9FB2_738A737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F16369-58BF-E166-A967-90521721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Plan:  </a:t>
            </a:r>
            <a:br>
              <a:rPr lang="en-US" dirty="0"/>
            </a:br>
            <a:r>
              <a:rPr lang="en-US" dirty="0"/>
              <a:t>Section 7: BHI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F407-DDC3-DD5D-E634-AC7617627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0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Source Serif Pro SemiBold"/>
                <a:ea typeface="Source Serif Pro SemiBold"/>
              </a:rPr>
              <a:t>Relapse Prevention and Discharge (CoCM only)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7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9269-515C-2604-E502-56BBB942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Instructions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A2E39-0EEA-22DA-3FF8-72FBD36504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Use the following blank slides to create workflows for each phase of the BHI workflow. </a:t>
            </a:r>
          </a:p>
          <a:p>
            <a:r>
              <a:rPr lang="en-US" dirty="0"/>
              <a:t>If you have workflows in another format, you can turn those in to your IA. </a:t>
            </a:r>
          </a:p>
          <a:p>
            <a:r>
              <a:rPr lang="en-US" dirty="0"/>
              <a:t>Section 7, including workflows are due </a:t>
            </a:r>
            <a:r>
              <a:rPr lang="en-US" b="1" dirty="0"/>
              <a:t>Friday, June 28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463F0F-F8D0-C36F-4397-994884D9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30" y="4704240"/>
            <a:ext cx="9642140" cy="146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4533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3470-660F-5244-CA34-ED626B97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Developing BHI Workflows Checklist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8D81-6EFE-AD80-E691-A3492AE64D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764" y="1142048"/>
            <a:ext cx="10925822" cy="552028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ea typeface="Source Serif Pro Light"/>
              </a:rPr>
              <a:t>Could this be absorbed in the current workflow? (Y/N)</a:t>
            </a:r>
            <a:endParaRPr lang="en-US" sz="1600" dirty="0"/>
          </a:p>
          <a:p>
            <a:pPr marL="0" indent="0">
              <a:buNone/>
            </a:pPr>
            <a:r>
              <a:rPr lang="en-US" sz="1600" b="1" i="1" dirty="0">
                <a:ea typeface="Source Serif Pro Light"/>
              </a:rPr>
              <a:t>If no…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/>
              <a:t>Who owns the workflow?</a:t>
            </a:r>
            <a:endParaRPr lang="en-US" sz="1600" dirty="0">
              <a:ea typeface="Source Serif Pro Light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ea typeface="Source Serif Pro Light"/>
              </a:rPr>
              <a:t>What is the target patient population for this workflow?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ea typeface="Source Serif Pro Light"/>
              </a:rPr>
              <a:t>How will BHI workflows align with other workflows?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ea typeface="Source Serif Pro Light"/>
              </a:rPr>
              <a:t>Who is implementing the workflow?</a:t>
            </a:r>
            <a:endParaRPr lang="en-US" sz="16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/>
              <a:t>What clinical staff are involved in each step?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/>
              <a:t>Is each step clear to everyone based on roles?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/>
              <a:t>What are the steps needed for this workflow?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/>
              <a:t>How does the patient experience the workflow?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/>
              <a:t>Are there considerations around specific patient needs (e.g. language, literacy, digital access)?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/>
              <a:t>Technology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/>
              <a:t>What technology changes are needed?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/>
              <a:t>What are documentation templates to be developed?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/>
              <a:t>Finance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/>
              <a:t>Does the finance team need to be involved?</a:t>
            </a:r>
          </a:p>
        </p:txBody>
      </p:sp>
      <p:pic>
        <p:nvPicPr>
          <p:cNvPr id="13" name="Picture 12" descr="A pencil and checklist on a piece of paper&#10;&#10;Description automatically generated">
            <a:extLst>
              <a:ext uri="{FF2B5EF4-FFF2-40B4-BE49-F238E27FC236}">
                <a16:creationId xmlns:a16="http://schemas.microsoft.com/office/drawing/2014/main" id="{E12AC96D-3B32-59E5-1568-BB15D3C38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456" y="1227179"/>
            <a:ext cx="3026780" cy="30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Screening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8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Warm Handoff and Initiation of Care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36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Initial Assessment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0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Follow-up Care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38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Patient Re-Engagement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Systematic Case Review (CoCM only)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24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217</Words>
  <Application>Microsoft Office PowerPoint</Application>
  <PresentationFormat>Widescreen</PresentationFormat>
  <Paragraphs>31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2_PBGH</vt:lpstr>
      <vt:lpstr>Implementation Plan:   Section 7: BHI Workflows</vt:lpstr>
      <vt:lpstr>Instructions &amp; Resources</vt:lpstr>
      <vt:lpstr>Developing BHI Workflows Checklist</vt:lpstr>
      <vt:lpstr>Screening</vt:lpstr>
      <vt:lpstr>Warm Handoff and Initiation of Care</vt:lpstr>
      <vt:lpstr>Initial Assessment</vt:lpstr>
      <vt:lpstr>Follow-up Care</vt:lpstr>
      <vt:lpstr>Patient Re-Engagement</vt:lpstr>
      <vt:lpstr>Systematic Case Review (CoCM only)</vt:lpstr>
      <vt:lpstr>Relapse Prevention and Discharge (CoCM only)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 Chart at Pilot Site</dc:title>
  <dc:creator>Kristina Mody</dc:creator>
  <cp:lastModifiedBy>Daniela Vela Hernandez</cp:lastModifiedBy>
  <cp:revision>12</cp:revision>
  <dcterms:created xsi:type="dcterms:W3CDTF">2023-08-29T20:14:34Z</dcterms:created>
  <dcterms:modified xsi:type="dcterms:W3CDTF">2024-05-09T19:30:54Z</dcterms:modified>
</cp:coreProperties>
</file>